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143">
          <p15:clr>
            <a:srgbClr val="A4A3A4"/>
          </p15:clr>
        </p15:guide>
        <p15:guide id="3" pos="2948">
          <p15:clr>
            <a:srgbClr val="9AA0A6"/>
          </p15:clr>
        </p15:guide>
        <p15:guide id="4" pos="5533">
          <p15:clr>
            <a:srgbClr val="9AA0A6"/>
          </p15:clr>
        </p15:guide>
        <p15:guide id="5" orient="horz" pos="4093">
          <p15:clr>
            <a:srgbClr val="9AA0A6"/>
          </p15:clr>
        </p15:guide>
        <p15:guide id="6" orient="horz" pos="102">
          <p15:clr>
            <a:srgbClr val="9AA0A6"/>
          </p15:clr>
        </p15:guide>
        <p15:guide id="7" orient="horz" pos="10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143"/>
        <p:guide pos="2948"/>
        <p:guide pos="5533"/>
        <p:guide pos="4093" orient="horz"/>
        <p:guide pos="102" orient="horz"/>
        <p:guide pos="108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5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b2228b3c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3b2228b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5565d0051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5565d00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8a50a9c92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8a50a9c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c2a3244f4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c2a3244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5565d0051_0_2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5565d005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5565d0051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5565d005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5565d0051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5565d005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5565d0051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5565d005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5565d0051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5565d005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5565d0051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5565d005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5565d0051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5565d005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946b234a0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946b234a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5565d0051_0_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5565d005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5565d0051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5565d00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5565d0051_0_2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5565d005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5565d0051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5565d005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5565d0051_0_2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5565d005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5565d0051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5565d005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5565d0051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5565d005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5565d0051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5565d005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5565d0051_0_2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5565d005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5565d0051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5565d005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8a50a9c92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8a50a9c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5565d0051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5565d005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5565d0051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5565d00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5565d0051_0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5565d005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8a50a9c92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8a50a9c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c2a3244f4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c2a3244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5565d0051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5565d00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c2a3244f4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c2a3244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7a35e4fc0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7a35e4f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8a50a9c9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8a50a9c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8a50a9c9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8a50a9c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 de apartados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150" y="562467"/>
            <a:ext cx="87696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232975" y="184925"/>
            <a:ext cx="72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Máster en Ingeniería del Software: Cloud, Datos y Gestión TI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Machine Learning Engineering (MLE)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232975" y="2174875"/>
            <a:ext cx="855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232975" y="2639200"/>
            <a:ext cx="855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Economica"/>
                <a:ea typeface="Economica"/>
                <a:cs typeface="Economica"/>
                <a:sym typeface="Economica"/>
              </a:rPr>
              <a:t>Investigating different stock market prices and making predictions through the application of ML techniques</a:t>
            </a:r>
            <a:endParaRPr b="1"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61" y="4963500"/>
            <a:ext cx="2673766" cy="1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134275" y="4641475"/>
            <a:ext cx="5649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Carlos Núñez Arenas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José Antonio Zamudio Amaya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440700" y="20872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2. Conceptos y técnicas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Técnicas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50" y="4748225"/>
            <a:ext cx="8849699" cy="1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594325" y="1500775"/>
            <a:ext cx="4018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Correlación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Visualización (daily returns, evolución mercado, Bollinger bands)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680000" y="1500775"/>
            <a:ext cx="4018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Entrenamiento de modelos (LR, RF, LSTM, XGB)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Evaluación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Predicción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06 - 26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79150" y="915300"/>
            <a:ext cx="810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Preprocesamiento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34158" l="0" r="0" t="0"/>
          <a:stretch/>
        </p:blipFill>
        <p:spPr>
          <a:xfrm>
            <a:off x="1794225" y="2307325"/>
            <a:ext cx="5422700" cy="27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07 - 26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Correlación entre atributos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988" y="1558825"/>
            <a:ext cx="63531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08 - 26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Evolución y distribución de daily returns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49443" t="0"/>
          <a:stretch/>
        </p:blipFill>
        <p:spPr>
          <a:xfrm>
            <a:off x="227125" y="1549425"/>
            <a:ext cx="4388249" cy="234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950" y="1549425"/>
            <a:ext cx="4161704" cy="22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25" y="4129200"/>
            <a:ext cx="4156216" cy="22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3341" y="3994900"/>
            <a:ext cx="4388260" cy="24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025" y="1885925"/>
            <a:ext cx="602300" cy="73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6851" y="1915098"/>
            <a:ext cx="681626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325" y="4407725"/>
            <a:ext cx="795700" cy="7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1800" y="4287825"/>
            <a:ext cx="1211725" cy="6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09 - 26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425" y="4049767"/>
            <a:ext cx="4367651" cy="233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25" y="4045505"/>
            <a:ext cx="4367650" cy="23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000" y="1633450"/>
            <a:ext cx="4120875" cy="227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25" y="1640500"/>
            <a:ext cx="4120874" cy="22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Evolución y distribución de daily returns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025" y="1885925"/>
            <a:ext cx="602300" cy="73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6851" y="1915098"/>
            <a:ext cx="681626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325" y="4407725"/>
            <a:ext cx="795700" cy="7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1800" y="4287825"/>
            <a:ext cx="1211725" cy="68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Evolución y distribución de daily returns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410788"/>
            <a:ext cx="8839199" cy="235712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Bollinger Bands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275"/>
            <a:ext cx="8860277" cy="4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725" y="2271850"/>
            <a:ext cx="941901" cy="11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12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Bollinger Bands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497" t="0"/>
          <a:stretch/>
        </p:blipFill>
        <p:spPr>
          <a:xfrm>
            <a:off x="152400" y="1729375"/>
            <a:ext cx="8794924" cy="42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850" y="2150901"/>
            <a:ext cx="1018725" cy="10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3 - 26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Bollinger Bands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53175"/>
            <a:ext cx="8839199" cy="42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50" y="2106000"/>
            <a:ext cx="1223925" cy="1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14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679150" y="915300"/>
            <a:ext cx="810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Bollinger Bands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53175"/>
            <a:ext cx="8839199" cy="422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4">
            <a:alphaModFix/>
          </a:blip>
          <a:srcRect b="16611" l="13291" r="13195" t="14059"/>
          <a:stretch/>
        </p:blipFill>
        <p:spPr>
          <a:xfrm>
            <a:off x="960100" y="2073950"/>
            <a:ext cx="1472323" cy="1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15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Bollinger Bands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53175"/>
            <a:ext cx="8839201" cy="418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25" y="2195850"/>
            <a:ext cx="1715251" cy="9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16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Predicción - Linear Regression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4097900"/>
            <a:ext cx="4304556" cy="24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3175"/>
            <a:ext cx="4155367" cy="24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000" y="1653163"/>
            <a:ext cx="4307590" cy="249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49138"/>
            <a:ext cx="4304577" cy="2495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17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Predicción - Random Forest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250" y="1601588"/>
            <a:ext cx="4270036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50" y="1632113"/>
            <a:ext cx="4194708" cy="244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25" y="4260313"/>
            <a:ext cx="4205893" cy="244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5418" y="4260313"/>
            <a:ext cx="4212414" cy="2445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18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Predicción - </a:t>
            </a: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Long short-term memory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5" y="4208713"/>
            <a:ext cx="4217141" cy="24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16" y="1580563"/>
            <a:ext cx="4394935" cy="254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991" y="1642643"/>
            <a:ext cx="4179080" cy="242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041" y="4208768"/>
            <a:ext cx="4166082" cy="242425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19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Predicción - XGBoost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3" y="1715963"/>
            <a:ext cx="4210602" cy="244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711238"/>
            <a:ext cx="4125154" cy="23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00" y="4247625"/>
            <a:ext cx="4107775" cy="23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075" y="4313650"/>
            <a:ext cx="4123387" cy="23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20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Evaluación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25" y="2024325"/>
            <a:ext cx="874625" cy="10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37" y="2024325"/>
            <a:ext cx="1074500" cy="10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5">
            <a:alphaModFix/>
          </a:blip>
          <a:srcRect b="16611" l="13291" r="13195" t="14059"/>
          <a:stretch/>
        </p:blipFill>
        <p:spPr>
          <a:xfrm>
            <a:off x="5512113" y="1944075"/>
            <a:ext cx="1171801" cy="11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161" y="1984200"/>
            <a:ext cx="1910200" cy="10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0878" y="2024325"/>
            <a:ext cx="1074500" cy="107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9"/>
          <p:cNvCxnSpPr/>
          <p:nvPr/>
        </p:nvCxnSpPr>
        <p:spPr>
          <a:xfrm>
            <a:off x="1040638" y="3518600"/>
            <a:ext cx="0" cy="8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9"/>
          <p:cNvCxnSpPr/>
          <p:nvPr/>
        </p:nvCxnSpPr>
        <p:spPr>
          <a:xfrm>
            <a:off x="2658138" y="3518600"/>
            <a:ext cx="0" cy="8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9"/>
          <p:cNvCxnSpPr/>
          <p:nvPr/>
        </p:nvCxnSpPr>
        <p:spPr>
          <a:xfrm>
            <a:off x="4278288" y="3518600"/>
            <a:ext cx="0" cy="8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9"/>
          <p:cNvCxnSpPr/>
          <p:nvPr/>
        </p:nvCxnSpPr>
        <p:spPr>
          <a:xfrm>
            <a:off x="6137788" y="3518600"/>
            <a:ext cx="0" cy="8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9"/>
          <p:cNvCxnSpPr/>
          <p:nvPr/>
        </p:nvCxnSpPr>
        <p:spPr>
          <a:xfrm>
            <a:off x="7997263" y="3518600"/>
            <a:ext cx="0" cy="85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9"/>
          <p:cNvSpPr txBox="1"/>
          <p:nvPr/>
        </p:nvSpPr>
        <p:spPr>
          <a:xfrm>
            <a:off x="191638" y="4642625"/>
            <a:ext cx="16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Linear 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3429288" y="4642625"/>
            <a:ext cx="16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Linear 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5288775" y="4590425"/>
            <a:ext cx="16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Linear 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289" name="Google Shape;289;p39"/>
          <p:cNvSpPr txBox="1"/>
          <p:nvPr/>
        </p:nvSpPr>
        <p:spPr>
          <a:xfrm>
            <a:off x="7148263" y="4590425"/>
            <a:ext cx="16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Linear 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Regression</a:t>
            </a:r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1809138" y="4642625"/>
            <a:ext cx="16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Random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Forest</a:t>
            </a:r>
            <a:endParaRPr sz="3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328738" y="5904725"/>
            <a:ext cx="14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RMSE: 4,62</a:t>
            </a:r>
            <a:endParaRPr sz="100"/>
          </a:p>
        </p:txBody>
      </p:sp>
      <p:sp>
        <p:nvSpPr>
          <p:cNvPr id="292" name="Google Shape;292;p39"/>
          <p:cNvSpPr txBox="1"/>
          <p:nvPr/>
        </p:nvSpPr>
        <p:spPr>
          <a:xfrm>
            <a:off x="1946213" y="5904725"/>
            <a:ext cx="14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RMSE: 5,59</a:t>
            </a:r>
            <a:endParaRPr sz="100"/>
          </a:p>
        </p:txBody>
      </p:sp>
      <p:sp>
        <p:nvSpPr>
          <p:cNvPr id="293" name="Google Shape;293;p39"/>
          <p:cNvSpPr txBox="1"/>
          <p:nvPr/>
        </p:nvSpPr>
        <p:spPr>
          <a:xfrm>
            <a:off x="3563738" y="5904725"/>
            <a:ext cx="14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RMSE: 3,06</a:t>
            </a:r>
            <a:endParaRPr sz="100"/>
          </a:p>
        </p:txBody>
      </p:sp>
      <p:sp>
        <p:nvSpPr>
          <p:cNvPr id="294" name="Google Shape;294;p39"/>
          <p:cNvSpPr txBox="1"/>
          <p:nvPr/>
        </p:nvSpPr>
        <p:spPr>
          <a:xfrm>
            <a:off x="5425863" y="5904725"/>
            <a:ext cx="14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RMSE: 4,48</a:t>
            </a:r>
            <a:endParaRPr sz="100"/>
          </a:p>
        </p:txBody>
      </p:sp>
      <p:sp>
        <p:nvSpPr>
          <p:cNvPr id="295" name="Google Shape;295;p39"/>
          <p:cNvSpPr txBox="1"/>
          <p:nvPr/>
        </p:nvSpPr>
        <p:spPr>
          <a:xfrm>
            <a:off x="7287988" y="5904725"/>
            <a:ext cx="14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RMSE: 6,15</a:t>
            </a:r>
            <a:endParaRPr sz="100"/>
          </a:p>
        </p:txBody>
      </p:sp>
      <p:sp>
        <p:nvSpPr>
          <p:cNvPr id="296" name="Google Shape;296;p39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Predicciones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575"/>
            <a:ext cx="4329875" cy="3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75" y="2565850"/>
            <a:ext cx="742173" cy="9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050" y="2213575"/>
            <a:ext cx="4530683" cy="3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6000" y="2642050"/>
            <a:ext cx="742175" cy="7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22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Predicciones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" y="2353825"/>
            <a:ext cx="4428775" cy="25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575" y="2360675"/>
            <a:ext cx="4314624" cy="257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478" y="2645450"/>
            <a:ext cx="783550" cy="7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 rotWithShape="1">
          <a:blip r:embed="rId6">
            <a:alphaModFix/>
          </a:blip>
          <a:srcRect b="16611" l="13291" r="13195" t="14059"/>
          <a:stretch/>
        </p:blipFill>
        <p:spPr>
          <a:xfrm>
            <a:off x="5380074" y="2676412"/>
            <a:ext cx="732276" cy="72162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3 - 26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3. Resultados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Predicciones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2021050"/>
            <a:ext cx="613410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950" y="2495950"/>
            <a:ext cx="1140152" cy="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24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79150" y="915300"/>
            <a:ext cx="810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679150" y="915300"/>
            <a:ext cx="810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Conclusiones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Pandemia y tendencia alta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5" y="1587150"/>
            <a:ext cx="5671700" cy="31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/>
          <p:nvPr/>
        </p:nvSpPr>
        <p:spPr>
          <a:xfrm>
            <a:off x="2490400" y="3240325"/>
            <a:ext cx="717000" cy="70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050" y="3578850"/>
            <a:ext cx="5549551" cy="30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/>
          <p:nvPr/>
        </p:nvSpPr>
        <p:spPr>
          <a:xfrm rot="-151060">
            <a:off x="5905213" y="5326497"/>
            <a:ext cx="717092" cy="70747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44"/>
          <p:cNvCxnSpPr/>
          <p:nvPr/>
        </p:nvCxnSpPr>
        <p:spPr>
          <a:xfrm flipH="1" rot="10800000">
            <a:off x="3289725" y="2784450"/>
            <a:ext cx="888900" cy="870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4"/>
          <p:cNvCxnSpPr/>
          <p:nvPr/>
        </p:nvCxnSpPr>
        <p:spPr>
          <a:xfrm flipH="1" rot="10800000">
            <a:off x="6928225" y="4614013"/>
            <a:ext cx="539100" cy="8901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4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25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4. Conclusiones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200" y="2199075"/>
            <a:ext cx="6220726" cy="34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3095688" y="2651538"/>
            <a:ext cx="2952600" cy="24999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633475" y="5698250"/>
            <a:ext cx="204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Aleatoriedad</a:t>
            </a:r>
            <a:endParaRPr/>
          </a:p>
        </p:txBody>
      </p:sp>
      <p:sp>
        <p:nvSpPr>
          <p:cNvPr id="352" name="Google Shape;352;p45"/>
          <p:cNvSpPr txBox="1"/>
          <p:nvPr/>
        </p:nvSpPr>
        <p:spPr>
          <a:xfrm>
            <a:off x="5634600" y="5698250"/>
            <a:ext cx="274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Mercado Bursátil</a:t>
            </a:r>
            <a:endParaRPr/>
          </a:p>
        </p:txBody>
      </p:sp>
      <p:sp>
        <p:nvSpPr>
          <p:cNvPr id="353" name="Google Shape;353;p45"/>
          <p:cNvSpPr txBox="1"/>
          <p:nvPr/>
        </p:nvSpPr>
        <p:spPr>
          <a:xfrm>
            <a:off x="633475" y="1373975"/>
            <a:ext cx="204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Predicción</a:t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5878400" y="1373963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Datos y análisis</a:t>
            </a: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26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/>
        </p:nvSpPr>
        <p:spPr>
          <a:xfrm>
            <a:off x="232975" y="184925"/>
            <a:ext cx="726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Máster en Ingeniería del Software: Cloud, Datos y Gestión TI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Machine Learning Engineering (MLE)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232975" y="2174875"/>
            <a:ext cx="855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61" y="4963500"/>
            <a:ext cx="2673766" cy="1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/>
        </p:nvSpPr>
        <p:spPr>
          <a:xfrm>
            <a:off x="3134275" y="4641475"/>
            <a:ext cx="5649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Carlos Núñez Arenas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Economica"/>
                <a:ea typeface="Economica"/>
                <a:cs typeface="Economica"/>
                <a:sym typeface="Economica"/>
              </a:rPr>
              <a:t>José Antonio Zamudio Amaya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232975" y="2639200"/>
            <a:ext cx="855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Economica"/>
                <a:ea typeface="Economica"/>
                <a:cs typeface="Economica"/>
                <a:sym typeface="Economica"/>
              </a:rPr>
              <a:t>Investigating different stock market prices and making predictions through the application of ML techniques</a:t>
            </a:r>
            <a:endParaRPr b="1"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Mundo bursátil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01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50" y="2076525"/>
            <a:ext cx="4692425" cy="36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450" y="2076525"/>
            <a:ext cx="3787426" cy="344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1. </a:t>
            </a: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Datasets (2018-2022)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5" y="2112300"/>
            <a:ext cx="1193589" cy="14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550" y="2071125"/>
            <a:ext cx="1574725" cy="15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b="16611" l="13291" r="13195" t="14059"/>
          <a:stretch/>
        </p:blipFill>
        <p:spPr>
          <a:xfrm>
            <a:off x="2488300" y="4337950"/>
            <a:ext cx="1472323" cy="1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892" y="4393799"/>
            <a:ext cx="2380785" cy="13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237" y="2151725"/>
            <a:ext cx="1413524" cy="14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8850" y="5733000"/>
            <a:ext cx="1725175" cy="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02 - 26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1. Temática y datos para proyecto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Dataset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175"/>
            <a:ext cx="8839200" cy="416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03 - 26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1. Temática y datos para proyecto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Estudio de mercado + predicciones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368388" y="1620150"/>
            <a:ext cx="4311602" cy="23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11765"/>
            <a:ext cx="5397574" cy="259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789" y="1653175"/>
            <a:ext cx="3888811" cy="226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04 - 26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227125" y="161575"/>
            <a:ext cx="855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Economica"/>
                <a:ea typeface="Economica"/>
                <a:cs typeface="Economica"/>
                <a:sym typeface="Economica"/>
              </a:rPr>
              <a:t>Índice general</a:t>
            </a:r>
            <a:endParaRPr b="1"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679150" y="915300"/>
            <a:ext cx="810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Temática y datos para proyecto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Resultados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000"/>
              <a:buFont typeface="Economica"/>
              <a:buAutoNum type="arabicPeriod"/>
            </a:pPr>
            <a:r>
              <a:rPr lang="es" sz="4000">
                <a:solidFill>
                  <a:srgbClr val="B7B7B7"/>
                </a:solidFill>
                <a:latin typeface="Economica"/>
                <a:ea typeface="Economica"/>
                <a:cs typeface="Economica"/>
                <a:sym typeface="Economica"/>
              </a:rPr>
              <a:t>Conclusiones</a:t>
            </a:r>
            <a:endParaRPr sz="4000">
              <a:solidFill>
                <a:srgbClr val="B7B7B7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679525" y="161575"/>
            <a:ext cx="285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227125" y="161575"/>
            <a:ext cx="855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r>
              <a:rPr b="1" lang="es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Conceptos y técnicas</a:t>
            </a:r>
            <a:endParaRPr b="1" sz="4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Conceptos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51125" y="2531725"/>
            <a:ext cx="401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Volatilidad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Bandas de Bollinger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Economica"/>
              <a:buChar char="●"/>
            </a:pPr>
            <a:r>
              <a:rPr lang="es" sz="3500">
                <a:latin typeface="Economica"/>
                <a:ea typeface="Economica"/>
                <a:cs typeface="Economica"/>
                <a:sym typeface="Economica"/>
              </a:rPr>
              <a:t>Daily return</a:t>
            </a:r>
            <a:endParaRPr sz="3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25" y="2122200"/>
            <a:ext cx="4809499" cy="27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7402825" y="416275"/>
            <a:ext cx="1296300" cy="5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Economica"/>
                <a:ea typeface="Economica"/>
                <a:cs typeface="Economica"/>
                <a:sym typeface="Economica"/>
              </a:rPr>
              <a:t>05 - 26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